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83" r:id="rId4"/>
    <p:sldId id="258" r:id="rId5"/>
    <p:sldId id="273" r:id="rId6"/>
    <p:sldId id="274" r:id="rId7"/>
    <p:sldId id="259" r:id="rId8"/>
    <p:sldId id="261" r:id="rId9"/>
    <p:sldId id="262" r:id="rId10"/>
    <p:sldId id="263" r:id="rId11"/>
    <p:sldId id="264" r:id="rId12"/>
    <p:sldId id="277" r:id="rId13"/>
    <p:sldId id="279" r:id="rId14"/>
    <p:sldId id="270" r:id="rId15"/>
    <p:sldId id="276" r:id="rId16"/>
    <p:sldId id="275" r:id="rId17"/>
    <p:sldId id="280" r:id="rId18"/>
    <p:sldId id="281" r:id="rId19"/>
    <p:sldId id="268" r:id="rId20"/>
    <p:sldId id="272" r:id="rId21"/>
    <p:sldId id="265" r:id="rId22"/>
    <p:sldId id="282" r:id="rId23"/>
    <p:sldId id="266" r:id="rId24"/>
    <p:sldId id="267" r:id="rId25"/>
    <p:sldId id="269" r:id="rId26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9" autoAdjust="0"/>
    <p:restoredTop sz="86335" autoAdjust="0"/>
  </p:normalViewPr>
  <p:slideViewPr>
    <p:cSldViewPr>
      <p:cViewPr varScale="1">
        <p:scale>
          <a:sx n="112" d="100"/>
          <a:sy n="112" d="100"/>
        </p:scale>
        <p:origin x="504" y="10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DE118D-1E65-49C2-BC64-FD752CA0D258}" type="datetimeFigureOut">
              <a:rPr lang="en-US"/>
              <a:pPr>
                <a:defRPr/>
              </a:pPr>
              <a:t>9/2/2025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0F4021-697B-435F-AB67-E79E7F5FD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</a:t>
            </a:r>
            <a:r>
              <a:rPr lang="en-US" baseline="0" dirty="0"/>
              <a:t> see that, go to ~/.</a:t>
            </a:r>
            <a:r>
              <a:rPr lang="en-US" baseline="0" dirty="0" err="1"/>
              <a:t>gradle</a:t>
            </a:r>
            <a:r>
              <a:rPr lang="en-US" baseline="0" dirty="0"/>
              <a:t>/caches/module-2 and remove everything; will force </a:t>
            </a:r>
            <a:r>
              <a:rPr lang="en-US" baseline="0" dirty="0" err="1"/>
              <a:t>gradle</a:t>
            </a:r>
            <a:r>
              <a:rPr lang="en-US" baseline="0" dirty="0"/>
              <a:t> to download everything again.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37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D56-42A0-4E15-A7B7-13C5D7FE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65"/>
            <a:ext cx="8229600" cy="596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305800" cy="431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0516-8E9A-4341-B9BC-EA7123011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411C-50F3-439B-A172-D78B9B44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8395-51D4-402F-A507-1382C6CB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4E74-E97A-4D90-BF5F-D9FADEB1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EDFE-52F1-47B6-86A3-4A0F783C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487A-C881-4656-BFDC-10A40E38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9740-54F6-453E-B57C-DF10E972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F36D-F0F7-4DB9-9ABE-45888DCD2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1782"/>
            <a:ext cx="8229600" cy="5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952500"/>
            <a:ext cx="8305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4B457A-9C89-40D9-BF1E-54D9B094F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http://mbg.au.dk/fileadmin/site_files/mb/Logoer/au/aulogo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208"/>
            <a:ext cx="2091690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Software Engineering</a:t>
            </a:r>
            <a:br>
              <a:rPr lang="en-US" altLang="en-US" noProof="0" dirty="0">
                <a:latin typeface="Arial" charset="0"/>
                <a:cs typeface="Arial" charset="0"/>
              </a:rPr>
            </a:br>
            <a:r>
              <a:rPr lang="en-US" altLang="en-US" noProof="0" dirty="0">
                <a:latin typeface="Arial" charset="0"/>
                <a:cs typeface="Arial" charset="0"/>
              </a:rPr>
              <a:t>and Architecture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Build Management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As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"/>
            <a:ext cx="4953000" cy="513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5105400" y="1943100"/>
            <a:ext cx="2362200" cy="304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181600" y="2095500"/>
            <a:ext cx="2286000" cy="7620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638800" y="2247900"/>
            <a:ext cx="1828800" cy="990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638800" y="2476500"/>
            <a:ext cx="1828800" cy="1295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381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 err="1"/>
              <a:t>Gradle</a:t>
            </a:r>
            <a:r>
              <a:rPr lang="en-US" noProof="0" dirty="0"/>
              <a:t> in SWEA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/>
              <a:t>In 2018 Ant was put to rest…</a:t>
            </a:r>
          </a:p>
        </p:txBody>
      </p:sp>
    </p:spTree>
    <p:extLst>
      <p:ext uri="{BB962C8B-B14F-4D97-AF65-F5344CB8AC3E}">
        <p14:creationId xmlns:p14="http://schemas.microsoft.com/office/powerpoint/2010/main" val="3844937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Gradle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Gradle</a:t>
            </a:r>
            <a:r>
              <a:rPr lang="en-US" dirty="0"/>
              <a:t> is a </a:t>
            </a:r>
            <a:r>
              <a:rPr lang="en-US" i="1" dirty="0"/>
              <a:t>convention-based</a:t>
            </a:r>
            <a:r>
              <a:rPr lang="en-US" dirty="0"/>
              <a:t> build-management tool</a:t>
            </a:r>
          </a:p>
          <a:p>
            <a:pPr lvl="1"/>
            <a:r>
              <a:rPr lang="en-US" i="1" dirty="0"/>
              <a:t>Convention over configuration</a:t>
            </a:r>
            <a:r>
              <a:rPr lang="en-US" dirty="0"/>
              <a:t> is the mantra!</a:t>
            </a:r>
          </a:p>
          <a:p>
            <a:r>
              <a:rPr lang="en-US" i="1" dirty="0"/>
              <a:t>Which means</a:t>
            </a:r>
          </a:p>
          <a:p>
            <a:pPr lvl="1"/>
            <a:r>
              <a:rPr lang="en-US" dirty="0"/>
              <a:t>You cannot see a damn thing about what it does in its build description (</a:t>
            </a:r>
            <a:r>
              <a:rPr lang="en-US" dirty="0" err="1"/>
              <a:t>build.gradle</a:t>
            </a:r>
            <a:r>
              <a:rPr lang="en-US" dirty="0"/>
              <a:t>) !!! </a:t>
            </a:r>
            <a:r>
              <a:rPr lang="en-US" dirty="0">
                <a:sym typeface="Wingdings" panose="05000000000000000000" pitchFamily="2" charset="2"/>
              </a:rPr>
              <a:t>  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You have to </a:t>
            </a:r>
            <a:r>
              <a:rPr lang="en-US" i="1" dirty="0">
                <a:sym typeface="Wingdings" panose="05000000000000000000" pitchFamily="2" charset="2"/>
              </a:rPr>
              <a:t>know all the conventions or google your butts off </a:t>
            </a:r>
            <a:r>
              <a:rPr lang="en-US" dirty="0">
                <a:sym typeface="Wingdings" panose="05000000000000000000" pitchFamily="2" charset="2"/>
              </a:rPr>
              <a:t></a:t>
            </a:r>
          </a:p>
          <a:p>
            <a:r>
              <a:rPr lang="en-US" dirty="0">
                <a:sym typeface="Wingdings" panose="05000000000000000000" pitchFamily="2" charset="2"/>
              </a:rPr>
              <a:t>Conventions: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 fixed set of targets are defined (</a:t>
            </a:r>
            <a:r>
              <a:rPr lang="en-US" dirty="0" err="1">
                <a:sym typeface="Wingdings" panose="05000000000000000000" pitchFamily="2" charset="2"/>
              </a:rPr>
              <a:t>compileJava</a:t>
            </a:r>
            <a:r>
              <a:rPr lang="en-US" dirty="0">
                <a:sym typeface="Wingdings" panose="05000000000000000000" pitchFamily="2" charset="2"/>
              </a:rPr>
              <a:t>, test, …)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The source folder hierarchy and naming are </a:t>
            </a:r>
            <a:r>
              <a:rPr lang="en-US" b="1" dirty="0">
                <a:sym typeface="Wingdings" panose="05000000000000000000" pitchFamily="2" charset="2"/>
              </a:rPr>
              <a:t>hard coded!</a:t>
            </a:r>
          </a:p>
          <a:p>
            <a:pPr lvl="1"/>
            <a:r>
              <a:rPr lang="da-DK" dirty="0">
                <a:sym typeface="Wingdings" panose="05000000000000000000" pitchFamily="2" charset="2"/>
              </a:rPr>
              <a:t>The ‘</a:t>
            </a:r>
            <a:r>
              <a:rPr lang="da-DK" dirty="0" err="1">
                <a:sym typeface="Wingdings" panose="05000000000000000000" pitchFamily="2" charset="2"/>
              </a:rPr>
              <a:t>build</a:t>
            </a:r>
            <a:r>
              <a:rPr lang="da-DK" dirty="0">
                <a:sym typeface="Wingdings" panose="05000000000000000000" pitchFamily="2" charset="2"/>
              </a:rPr>
              <a:t> </a:t>
            </a:r>
            <a:r>
              <a:rPr lang="da-DK" dirty="0" err="1">
                <a:sym typeface="Wingdings" panose="05000000000000000000" pitchFamily="2" charset="2"/>
              </a:rPr>
              <a:t>description</a:t>
            </a:r>
            <a:r>
              <a:rPr lang="da-DK" dirty="0">
                <a:sym typeface="Wingdings" panose="05000000000000000000" pitchFamily="2" charset="2"/>
              </a:rPr>
              <a:t>’ is in </a:t>
            </a:r>
            <a:r>
              <a:rPr lang="da-DK" i="1" dirty="0" err="1">
                <a:sym typeface="Wingdings" panose="05000000000000000000" pitchFamily="2" charset="2"/>
              </a:rPr>
              <a:t>build.gradle</a:t>
            </a:r>
            <a:r>
              <a:rPr lang="da-DK" dirty="0">
                <a:sym typeface="Wingdings" panose="05000000000000000000" pitchFamily="2" charset="2"/>
              </a:rPr>
              <a:t> in the </a:t>
            </a:r>
            <a:r>
              <a:rPr lang="da-DK" dirty="0" err="1">
                <a:sym typeface="Wingdings" panose="05000000000000000000" pitchFamily="2" charset="2"/>
              </a:rPr>
              <a:t>project</a:t>
            </a:r>
            <a:r>
              <a:rPr lang="da-DK" dirty="0">
                <a:sym typeface="Wingdings" panose="05000000000000000000" pitchFamily="2" charset="2"/>
              </a:rPr>
              <a:t> </a:t>
            </a:r>
            <a:r>
              <a:rPr lang="da-DK">
                <a:sym typeface="Wingdings" panose="05000000000000000000" pitchFamily="2" charset="2"/>
              </a:rPr>
              <a:t>root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A bit of help: ‘</a:t>
            </a:r>
            <a:r>
              <a:rPr lang="en-US" dirty="0" err="1">
                <a:sym typeface="Wingdings" panose="05000000000000000000" pitchFamily="2" charset="2"/>
              </a:rPr>
              <a:t>gradle</a:t>
            </a:r>
            <a:r>
              <a:rPr lang="en-US" dirty="0">
                <a:sym typeface="Wingdings" panose="05000000000000000000" pitchFamily="2" charset="2"/>
              </a:rPr>
              <a:t> tasks’ will display all known targets.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75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9A90C-494F-4B17-B640-F551A9626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One BIG Nuisance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A20CA-F50D-4101-8870-5CBDBD127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Gradle developers are </a:t>
            </a:r>
            <a:r>
              <a:rPr lang="en-US" i="1" dirty="0"/>
              <a:t>not afraid of none-backward-compatible </a:t>
            </a:r>
            <a:r>
              <a:rPr lang="en-US" dirty="0"/>
              <a:t>changes </a:t>
            </a:r>
            <a:r>
              <a:rPr lang="en-US" dirty="0">
                <a:sym typeface="Wingdings" panose="05000000000000000000" pitchFamily="2" charset="2"/>
              </a:rPr>
              <a:t>  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Indeed they syntax and semantics have slightly or in </a:t>
            </a:r>
            <a:r>
              <a:rPr lang="en-US" b="1" dirty="0">
                <a:sym typeface="Wingdings" panose="05000000000000000000" pitchFamily="2" charset="2"/>
              </a:rPr>
              <a:t>code-breaking ways</a:t>
            </a:r>
            <a:r>
              <a:rPr lang="en-US" dirty="0">
                <a:sym typeface="Wingdings" panose="05000000000000000000" pitchFamily="2" charset="2"/>
              </a:rPr>
              <a:t> changed 30 times since I started using Gradle 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So many hours wasted on absolutely nothing…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Beware of slides that may contain old-style </a:t>
            </a:r>
            <a:r>
              <a:rPr lang="en-US" dirty="0" err="1">
                <a:sym typeface="Wingdings" panose="05000000000000000000" pitchFamily="2" charset="2"/>
              </a:rPr>
              <a:t>gradle</a:t>
            </a:r>
            <a:r>
              <a:rPr lang="en-US" dirty="0">
                <a:sym typeface="Wingdings" panose="05000000000000000000" pitchFamily="2" charset="2"/>
              </a:rPr>
              <a:t> 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37EB0-EDF9-4228-8953-050A89F2E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7165E-EFEB-4853-BF6B-84F5A7982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BEC12-5EF5-4C55-9AD6-32EBD3ED7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09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Gradle</a:t>
            </a:r>
            <a:r>
              <a:rPr lang="en-US" noProof="0" dirty="0"/>
              <a:t> </a:t>
            </a:r>
            <a:r>
              <a:rPr lang="en-US" noProof="0" dirty="0" err="1"/>
              <a:t>build.gradle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The simplest </a:t>
            </a:r>
            <a:r>
              <a:rPr lang="en-US" i="1" noProof="0" dirty="0" err="1"/>
              <a:t>build.gradle</a:t>
            </a:r>
            <a:r>
              <a:rPr lang="en-US" noProof="0" dirty="0"/>
              <a:t> file for java dev, contains one line</a:t>
            </a:r>
          </a:p>
          <a:p>
            <a:pPr lvl="1"/>
            <a:r>
              <a:rPr lang="en-US" i="1" noProof="0" dirty="0"/>
              <a:t>apply plugin: ‘java’</a:t>
            </a:r>
          </a:p>
          <a:p>
            <a:r>
              <a:rPr lang="en-US" noProof="0" dirty="0"/>
              <a:t>And now you can do all basic BM tasks (except running a program! </a:t>
            </a:r>
            <a:r>
              <a:rPr lang="en-US" noProof="0" dirty="0">
                <a:sym typeface="Wingdings" panose="05000000000000000000" pitchFamily="2" charset="2"/>
              </a:rPr>
              <a:t>)</a:t>
            </a:r>
          </a:p>
          <a:p>
            <a:pPr lvl="1"/>
            <a:r>
              <a:rPr lang="en-US" noProof="0" dirty="0" err="1">
                <a:sym typeface="Wingdings" panose="05000000000000000000" pitchFamily="2" charset="2"/>
              </a:rPr>
              <a:t>gradle</a:t>
            </a:r>
            <a:r>
              <a:rPr lang="en-US" noProof="0" dirty="0">
                <a:sym typeface="Wingdings" panose="05000000000000000000" pitchFamily="2" charset="2"/>
              </a:rPr>
              <a:t> test</a:t>
            </a:r>
          </a:p>
          <a:p>
            <a:pPr lvl="2"/>
            <a:r>
              <a:rPr lang="en-US" noProof="0" dirty="0">
                <a:sym typeface="Wingdings" panose="05000000000000000000" pitchFamily="2" charset="2"/>
              </a:rPr>
              <a:t>Will </a:t>
            </a:r>
            <a:r>
              <a:rPr lang="en-US" i="1" noProof="0" dirty="0">
                <a:sym typeface="Wingdings" panose="05000000000000000000" pitchFamily="2" charset="2"/>
              </a:rPr>
              <a:t>compile all production</a:t>
            </a:r>
            <a:br>
              <a:rPr lang="en-US" i="1" noProof="0" dirty="0">
                <a:sym typeface="Wingdings" panose="05000000000000000000" pitchFamily="2" charset="2"/>
              </a:rPr>
            </a:br>
            <a:r>
              <a:rPr lang="en-US" i="1" noProof="0" dirty="0">
                <a:sym typeface="Wingdings" panose="05000000000000000000" pitchFamily="2" charset="2"/>
              </a:rPr>
              <a:t>code, all test code, and </a:t>
            </a:r>
            <a:br>
              <a:rPr lang="en-US" i="1" noProof="0" dirty="0">
                <a:sym typeface="Wingdings" panose="05000000000000000000" pitchFamily="2" charset="2"/>
              </a:rPr>
            </a:br>
            <a:r>
              <a:rPr lang="en-US" i="1" noProof="0" dirty="0">
                <a:sym typeface="Wingdings" panose="05000000000000000000" pitchFamily="2" charset="2"/>
              </a:rPr>
              <a:t>execute all Junit code</a:t>
            </a:r>
            <a:br>
              <a:rPr lang="en-US" i="1" noProof="0" dirty="0">
                <a:sym typeface="Wingdings" panose="05000000000000000000" pitchFamily="2" charset="2"/>
              </a:rPr>
            </a:br>
            <a:r>
              <a:rPr lang="en-US" i="1" noProof="0" dirty="0">
                <a:sym typeface="Wingdings" panose="05000000000000000000" pitchFamily="2" charset="2"/>
              </a:rPr>
              <a:t>in the ‘test’ source tree</a:t>
            </a:r>
            <a:endParaRPr lang="en-US" noProof="0" dirty="0">
              <a:sym typeface="Wingdings" panose="05000000000000000000" pitchFamily="2" charset="2"/>
            </a:endParaRPr>
          </a:p>
          <a:p>
            <a:endParaRPr lang="en-US" noProof="0" dirty="0">
              <a:sym typeface="Wingdings" panose="05000000000000000000" pitchFamily="2" charset="2"/>
            </a:endParaRPr>
          </a:p>
          <a:p>
            <a:endParaRPr lang="en-US" noProof="0" dirty="0">
              <a:sym typeface="Wingdings" panose="05000000000000000000" pitchFamily="2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549" y="2705100"/>
            <a:ext cx="2065651" cy="1066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F7B77A-CF1C-4ACB-99FF-0E24248BB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169" y="1452562"/>
            <a:ext cx="1476376" cy="64293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21EF2E8-8BD4-4D98-A272-0E5AD195F227}"/>
              </a:ext>
            </a:extLst>
          </p:cNvPr>
          <p:cNvCxnSpPr/>
          <p:nvPr/>
        </p:nvCxnSpPr>
        <p:spPr>
          <a:xfrm>
            <a:off x="1066800" y="1838325"/>
            <a:ext cx="2438400" cy="257175"/>
          </a:xfrm>
          <a:prstGeom prst="line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383374-44BE-4C06-A329-738CCA0B7FCE}"/>
              </a:ext>
            </a:extLst>
          </p:cNvPr>
          <p:cNvCxnSpPr/>
          <p:nvPr/>
        </p:nvCxnSpPr>
        <p:spPr>
          <a:xfrm flipV="1">
            <a:off x="1143000" y="1838325"/>
            <a:ext cx="2438400" cy="257175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A3D69D7-4EBF-4EA3-99D9-5DC6DF86A935}"/>
              </a:ext>
            </a:extLst>
          </p:cNvPr>
          <p:cNvCxnSpPr/>
          <p:nvPr/>
        </p:nvCxnSpPr>
        <p:spPr>
          <a:xfrm>
            <a:off x="1066800" y="1838325"/>
            <a:ext cx="2457450" cy="257175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89837D-1FC4-4E30-8AED-B84634B4178B}"/>
              </a:ext>
            </a:extLst>
          </p:cNvPr>
          <p:cNvCxnSpPr/>
          <p:nvPr/>
        </p:nvCxnSpPr>
        <p:spPr>
          <a:xfrm>
            <a:off x="4419600" y="2595562"/>
            <a:ext cx="2819400" cy="947738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97E9A8C-4A76-4124-9022-2106DE766E6A}"/>
              </a:ext>
            </a:extLst>
          </p:cNvPr>
          <p:cNvCxnSpPr/>
          <p:nvPr/>
        </p:nvCxnSpPr>
        <p:spPr>
          <a:xfrm flipV="1">
            <a:off x="4419600" y="2595562"/>
            <a:ext cx="2209800" cy="1366838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7941FD42-4BC0-4194-B447-6FB8FF5B97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1082" y="3098210"/>
            <a:ext cx="3160518" cy="247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25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Gradle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How does it work? Magic???</a:t>
            </a:r>
          </a:p>
          <a:p>
            <a:r>
              <a:rPr lang="en-US" noProof="0" dirty="0"/>
              <a:t>By </a:t>
            </a:r>
            <a:r>
              <a:rPr lang="en-US" i="1" noProof="0" dirty="0"/>
              <a:t>convention</a:t>
            </a:r>
          </a:p>
          <a:p>
            <a:pPr lvl="1"/>
            <a:r>
              <a:rPr lang="en-US" i="1" noProof="0" dirty="0"/>
              <a:t>You </a:t>
            </a:r>
            <a:r>
              <a:rPr lang="en-US" b="1" i="1" noProof="0" dirty="0"/>
              <a:t>must</a:t>
            </a:r>
            <a:r>
              <a:rPr lang="en-US" i="1" noProof="0" dirty="0"/>
              <a:t> put your code in the right folders!</a:t>
            </a:r>
          </a:p>
          <a:p>
            <a:pPr lvl="2"/>
            <a:r>
              <a:rPr lang="en-US" i="1" noProof="0" dirty="0" err="1"/>
              <a:t>src</a:t>
            </a:r>
            <a:r>
              <a:rPr lang="en-US" i="1" noProof="0" dirty="0"/>
              <a:t>/main/java/HERE</a:t>
            </a:r>
          </a:p>
          <a:p>
            <a:pPr lvl="2"/>
            <a:r>
              <a:rPr lang="en-US" i="1" noProof="0" dirty="0" err="1"/>
              <a:t>src</a:t>
            </a:r>
            <a:r>
              <a:rPr lang="en-US" i="1" noProof="0" dirty="0"/>
              <a:t>/test/java/HERE</a:t>
            </a:r>
          </a:p>
          <a:p>
            <a:pPr lvl="1"/>
            <a:r>
              <a:rPr lang="en-US" i="1" dirty="0"/>
              <a:t>Predefined targets</a:t>
            </a:r>
          </a:p>
          <a:p>
            <a:pPr lvl="2"/>
            <a:r>
              <a:rPr lang="en-US" i="1" noProof="0" dirty="0"/>
              <a:t>Like ‘test’, ‘</a:t>
            </a:r>
            <a:r>
              <a:rPr lang="en-US" i="1" noProof="0" dirty="0" err="1"/>
              <a:t>compileJava</a:t>
            </a:r>
            <a:r>
              <a:rPr lang="en-US" i="1" noProof="0" dirty="0"/>
              <a:t>’, …</a:t>
            </a:r>
          </a:p>
          <a:p>
            <a:r>
              <a:rPr lang="en-US" noProof="0" dirty="0"/>
              <a:t>By </a:t>
            </a:r>
            <a:r>
              <a:rPr lang="en-US" i="1" noProof="0" dirty="0"/>
              <a:t>plugins</a:t>
            </a:r>
          </a:p>
          <a:p>
            <a:pPr lvl="1"/>
            <a:r>
              <a:rPr lang="en-US" i="1" noProof="0" dirty="0"/>
              <a:t>Which are procedural groovy code to inject into the </a:t>
            </a:r>
            <a:r>
              <a:rPr lang="en-US" i="1" noProof="0" dirty="0" err="1"/>
              <a:t>gradle</a:t>
            </a:r>
            <a:r>
              <a:rPr lang="en-US" i="1" noProof="0" dirty="0"/>
              <a:t> framework</a:t>
            </a:r>
          </a:p>
          <a:p>
            <a:pPr lvl="2"/>
            <a:r>
              <a:rPr lang="en-US" i="1" noProof="0" dirty="0"/>
              <a:t>(‘framework’ is a central topic of this course)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48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Gradle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err="1"/>
              <a:t>Gradle</a:t>
            </a:r>
            <a:r>
              <a:rPr lang="en-US" noProof="0" dirty="0"/>
              <a:t> is </a:t>
            </a:r>
            <a:r>
              <a:rPr lang="en-US" i="1" noProof="0" dirty="0"/>
              <a:t>also</a:t>
            </a:r>
            <a:r>
              <a:rPr lang="en-US" noProof="0" dirty="0"/>
              <a:t> a </a:t>
            </a:r>
            <a:r>
              <a:rPr lang="en-US" i="1" noProof="0" dirty="0"/>
              <a:t>dependency-management tool</a:t>
            </a:r>
            <a:endParaRPr lang="en-US" noProof="0" dirty="0"/>
          </a:p>
          <a:p>
            <a:endParaRPr lang="en-US" noProof="0" dirty="0"/>
          </a:p>
          <a:p>
            <a:r>
              <a:rPr lang="en-US" noProof="0" dirty="0"/>
              <a:t>Ex: we need</a:t>
            </a:r>
            <a:br>
              <a:rPr lang="en-US" noProof="0" dirty="0"/>
            </a:br>
            <a:r>
              <a:rPr lang="en-US" noProof="0" dirty="0" err="1"/>
              <a:t>hamcrest</a:t>
            </a:r>
            <a:br>
              <a:rPr lang="en-US" noProof="0" dirty="0"/>
            </a:br>
            <a:endParaRPr lang="en-US" dirty="0"/>
          </a:p>
          <a:p>
            <a:endParaRPr lang="en-US" noProof="0" dirty="0"/>
          </a:p>
          <a:p>
            <a:endParaRPr lang="en-US" dirty="0"/>
          </a:p>
          <a:p>
            <a:endParaRPr lang="en-US" noProof="0" dirty="0"/>
          </a:p>
          <a:p>
            <a:r>
              <a:rPr lang="en-US" sz="2000" noProof="0" dirty="0"/>
              <a:t>Gradle will download ‘</a:t>
            </a:r>
            <a:r>
              <a:rPr lang="en-US" sz="2000" noProof="0" dirty="0" err="1"/>
              <a:t>org.hamcrest</a:t>
            </a:r>
            <a:r>
              <a:rPr lang="en-US" sz="2000" noProof="0" dirty="0"/>
              <a:t>….:</a:t>
            </a:r>
            <a:r>
              <a:rPr lang="en-US" sz="2000" dirty="0"/>
              <a:t>2.2</a:t>
            </a:r>
            <a:r>
              <a:rPr lang="en-US" sz="2000" noProof="0" dirty="0"/>
              <a:t>’ from </a:t>
            </a:r>
            <a:r>
              <a:rPr lang="en-US" sz="2000" noProof="0" dirty="0" err="1"/>
              <a:t>MavenCentral</a:t>
            </a:r>
            <a:r>
              <a:rPr lang="en-US" sz="2000" noProof="0" dirty="0"/>
              <a:t> on the internet, and set the </a:t>
            </a:r>
            <a:r>
              <a:rPr lang="en-US" sz="2000" noProof="0" dirty="0" err="1"/>
              <a:t>classpath</a:t>
            </a:r>
            <a:r>
              <a:rPr lang="en-US" sz="2000" noProof="0" dirty="0"/>
              <a:t> correctly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5D0CEC-F883-4773-BEF5-16712EA12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485900"/>
            <a:ext cx="3505200" cy="275001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CD800AD-366E-453F-AB80-76B96B583453}"/>
              </a:ext>
            </a:extLst>
          </p:cNvPr>
          <p:cNvCxnSpPr/>
          <p:nvPr/>
        </p:nvCxnSpPr>
        <p:spPr>
          <a:xfrm>
            <a:off x="2209800" y="2476500"/>
            <a:ext cx="1600200" cy="7620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268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9CD2B-F051-47D9-BDFD-9FC50EF05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MavenCentral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35ECD-869E-4AB5-B5EE-B0D7FB258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libraries on ‘www.mvnrepository.com’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6B24B-BD2C-482D-A589-837892D76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146CD-11E1-4066-8500-BA2A6029F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ABF6D-FA42-49BC-9225-6A4FA00E5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71A307-E7BE-41CE-ACCD-37CFF42BD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36965"/>
            <a:ext cx="3707528" cy="2314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8BEACF-9088-4CC6-9429-71274824F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313" y="1943100"/>
            <a:ext cx="4545487" cy="33000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A3CBF2A9-48CD-4319-A823-382AD0A529A8}"/>
              </a:ext>
            </a:extLst>
          </p:cNvPr>
          <p:cNvSpPr/>
          <p:nvPr/>
        </p:nvSpPr>
        <p:spPr>
          <a:xfrm rot="1238483">
            <a:off x="3523741" y="2519362"/>
            <a:ext cx="762000" cy="676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26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from time to time!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Lists security issues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013" y="980090"/>
            <a:ext cx="4776787" cy="382849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447800" y="3390900"/>
            <a:ext cx="3886200" cy="6858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283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Gradle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err="1"/>
              <a:t>Gradle</a:t>
            </a:r>
            <a:r>
              <a:rPr lang="en-US" noProof="0" dirty="0"/>
              <a:t> combines </a:t>
            </a:r>
            <a:r>
              <a:rPr lang="en-US" i="1" noProof="0" dirty="0"/>
              <a:t>both declarative and procedural</a:t>
            </a:r>
          </a:p>
          <a:p>
            <a:pPr lvl="1"/>
            <a:r>
              <a:rPr lang="en-US" noProof="0" dirty="0"/>
              <a:t>If you follow ‘</a:t>
            </a:r>
            <a:r>
              <a:rPr lang="en-US" noProof="0" dirty="0" err="1"/>
              <a:t>gradle</a:t>
            </a:r>
            <a:r>
              <a:rPr lang="en-US" noProof="0" dirty="0"/>
              <a:t> conventions’ it knows what you want to do</a:t>
            </a:r>
          </a:p>
          <a:p>
            <a:pPr lvl="2"/>
            <a:r>
              <a:rPr lang="en-US" i="1" noProof="0" dirty="0" err="1"/>
              <a:t>gradle</a:t>
            </a:r>
            <a:r>
              <a:rPr lang="en-US" i="1" noProof="0" dirty="0"/>
              <a:t> test, etc.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And ‘task’ let you write complete </a:t>
            </a:r>
            <a:r>
              <a:rPr lang="en-US" i="1" noProof="0" dirty="0"/>
              <a:t>groovy</a:t>
            </a:r>
            <a:r>
              <a:rPr lang="en-US" noProof="0" dirty="0"/>
              <a:t> code, if you need it</a:t>
            </a:r>
          </a:p>
          <a:p>
            <a:pPr lvl="2"/>
            <a:r>
              <a:rPr lang="en-US" dirty="0"/>
              <a:t>But – normally you don’t!</a:t>
            </a:r>
            <a:endParaRPr lang="en-US" noProof="0" dirty="0"/>
          </a:p>
          <a:p>
            <a:pPr lvl="1"/>
            <a:endParaRPr lang="en-US" i="1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55" y="3314700"/>
            <a:ext cx="3017345" cy="990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1DAEA7-62C2-4B12-BB9F-DD8E1ABD8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873477"/>
            <a:ext cx="3243262" cy="243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50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9E02-9858-4A83-8088-0AD7263DF7E9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Motivation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noProof="0" dirty="0"/>
              <a:t>Oracle provides Java SDK free of charge</a:t>
            </a:r>
          </a:p>
          <a:p>
            <a:pPr lvl="1"/>
            <a:r>
              <a:rPr lang="en-US" altLang="en-US" noProof="0" dirty="0"/>
              <a:t>provides standard command line tools: </a:t>
            </a:r>
            <a:r>
              <a:rPr lang="en-US" altLang="en-US" noProof="0" dirty="0" err="1"/>
              <a:t>javac</a:t>
            </a:r>
            <a:r>
              <a:rPr lang="en-US" altLang="en-US" noProof="0" dirty="0"/>
              <a:t>, java, ...</a:t>
            </a:r>
          </a:p>
          <a:p>
            <a:r>
              <a:rPr lang="en-US" altLang="en-US" noProof="0" dirty="0"/>
              <a:t>These are sufficient only for small systems</a:t>
            </a:r>
          </a:p>
          <a:p>
            <a:pPr lvl="1"/>
            <a:r>
              <a:rPr lang="en-US" altLang="en-US" noProof="0" dirty="0" err="1"/>
              <a:t>javac</a:t>
            </a:r>
            <a:r>
              <a:rPr lang="en-US" altLang="en-US" noProof="0" dirty="0"/>
              <a:t> only compile one directory at a time</a:t>
            </a:r>
          </a:p>
          <a:p>
            <a:pPr lvl="1"/>
            <a:r>
              <a:rPr lang="en-US" altLang="en-US" noProof="0" dirty="0" err="1"/>
              <a:t>javac</a:t>
            </a:r>
            <a:r>
              <a:rPr lang="en-US" altLang="en-US" noProof="0" dirty="0"/>
              <a:t> recompiles everything every time</a:t>
            </a:r>
          </a:p>
          <a:p>
            <a:r>
              <a:rPr lang="en-US" altLang="en-US" noProof="0" dirty="0"/>
              <a:t>Large systems require many tasks</a:t>
            </a:r>
          </a:p>
          <a:p>
            <a:pPr lvl="1"/>
            <a:r>
              <a:rPr lang="en-US" altLang="en-US" noProof="0" dirty="0"/>
              <a:t>manage resources (graphics, sound, </a:t>
            </a:r>
            <a:r>
              <a:rPr lang="en-US" altLang="en-US" noProof="0" dirty="0" err="1"/>
              <a:t>config</a:t>
            </a:r>
            <a:r>
              <a:rPr lang="en-US" altLang="en-US" noProof="0" dirty="0"/>
              <a:t> files)</a:t>
            </a:r>
          </a:p>
          <a:p>
            <a:pPr lvl="1"/>
            <a:r>
              <a:rPr lang="en-US" altLang="en-US" noProof="0" dirty="0"/>
              <a:t>deployment (making jars, copying files, upload to repos)</a:t>
            </a:r>
          </a:p>
          <a:p>
            <a:pPr lvl="1"/>
            <a:r>
              <a:rPr lang="en-US" altLang="en-US" noProof="0" dirty="0"/>
              <a:t>management (</a:t>
            </a:r>
            <a:r>
              <a:rPr lang="en-US" altLang="en-US" noProof="0" dirty="0" err="1"/>
              <a:t>javadoc</a:t>
            </a:r>
            <a:r>
              <a:rPr lang="en-US" altLang="en-US" noProof="0" dirty="0"/>
              <a:t>, coverage, version control)</a:t>
            </a:r>
          </a:p>
          <a:p>
            <a:r>
              <a:rPr lang="en-US" altLang="en-US" i="1" noProof="0" dirty="0"/>
              <a:t>Reliability require reliable processing</a:t>
            </a:r>
          </a:p>
          <a:p>
            <a:pPr lvl="1"/>
            <a:r>
              <a:rPr lang="en-US" altLang="en-US" noProof="0" dirty="0"/>
              <a:t>Creating the system exactly the same way every time</a:t>
            </a:r>
          </a:p>
        </p:txBody>
      </p:sp>
    </p:spTree>
    <p:extLst>
      <p:ext uri="{BB962C8B-B14F-4D97-AF65-F5344CB8AC3E}">
        <p14:creationId xmlns:p14="http://schemas.microsoft.com/office/powerpoint/2010/main" val="949889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993594"/>
            <a:ext cx="8458200" cy="171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9" y="2674232"/>
            <a:ext cx="8477251" cy="254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943601" y="754380"/>
            <a:ext cx="2895600" cy="381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Predefined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943600" y="1460339"/>
            <a:ext cx="2895600" cy="381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Predefined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943600" y="2514600"/>
            <a:ext cx="2895600" cy="381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Predefined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829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3771900"/>
            <a:ext cx="8610600" cy="1295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 SWEA…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Build management using </a:t>
            </a:r>
            <a:r>
              <a:rPr lang="en-US" noProof="0" dirty="0" err="1"/>
              <a:t>Gradle</a:t>
            </a:r>
            <a:r>
              <a:rPr lang="en-US" noProof="0" dirty="0"/>
              <a:t> is a </a:t>
            </a:r>
            <a:r>
              <a:rPr lang="en-US" i="1" noProof="0" dirty="0"/>
              <a:t>postulate</a:t>
            </a:r>
            <a:r>
              <a:rPr lang="en-US" noProof="0" dirty="0"/>
              <a:t> and requirement</a:t>
            </a:r>
          </a:p>
          <a:p>
            <a:endParaRPr lang="en-US" noProof="0" dirty="0"/>
          </a:p>
          <a:p>
            <a:pPr lvl="1"/>
            <a:r>
              <a:rPr lang="en-US" noProof="0" dirty="0"/>
              <a:t>No exercises in making </a:t>
            </a:r>
            <a:r>
              <a:rPr lang="en-US" noProof="0" dirty="0" err="1"/>
              <a:t>Gradle</a:t>
            </a:r>
            <a:r>
              <a:rPr lang="en-US" noProof="0" dirty="0"/>
              <a:t> targets, groovy code, etc.</a:t>
            </a:r>
          </a:p>
          <a:p>
            <a:pPr lvl="1"/>
            <a:endParaRPr lang="en-US" noProof="0" dirty="0"/>
          </a:p>
          <a:p>
            <a:r>
              <a:rPr lang="en-US" noProof="0" dirty="0"/>
              <a:t>Required for easy hand-in and easing the TA work</a:t>
            </a:r>
          </a:p>
          <a:p>
            <a:endParaRPr lang="en-US" dirty="0"/>
          </a:p>
          <a:p>
            <a:r>
              <a:rPr lang="en-US" b="1" noProof="0" dirty="0"/>
              <a:t>Hard requirement: ‘</a:t>
            </a:r>
            <a:r>
              <a:rPr lang="en-US" b="1" noProof="0" dirty="0" err="1"/>
              <a:t>gradle</a:t>
            </a:r>
            <a:r>
              <a:rPr lang="en-US" b="1" noProof="0" dirty="0"/>
              <a:t> test </a:t>
            </a:r>
            <a:r>
              <a:rPr lang="en-US" b="1" noProof="0" dirty="0" err="1"/>
              <a:t>jacocoTestReport</a:t>
            </a:r>
            <a:r>
              <a:rPr lang="en-US" b="1" noProof="0" dirty="0"/>
              <a:t>’ must always run without errors, and must always execute all your tests!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09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IntelliJ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not just use IntelliJ?</a:t>
            </a:r>
          </a:p>
          <a:p>
            <a:pPr lvl="1"/>
            <a:r>
              <a:rPr lang="en-US" dirty="0"/>
              <a:t>It does it all, right?</a:t>
            </a:r>
          </a:p>
          <a:p>
            <a:r>
              <a:rPr lang="en-US" dirty="0"/>
              <a:t>Answer</a:t>
            </a:r>
          </a:p>
          <a:p>
            <a:pPr lvl="1"/>
            <a:r>
              <a:rPr lang="en-US" dirty="0"/>
              <a:t>True but…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Gradle</a:t>
            </a:r>
            <a:r>
              <a:rPr lang="en-US" dirty="0"/>
              <a:t> can do stuff that IntelliJ can not.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Servers do not have a </a:t>
            </a:r>
            <a:br>
              <a:rPr lang="en-US" dirty="0"/>
            </a:br>
            <a:r>
              <a:rPr lang="en-US" dirty="0"/>
              <a:t>graphical interface!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952500"/>
            <a:ext cx="3048000" cy="1238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3390900"/>
            <a:ext cx="2688730" cy="179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32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Other BM tools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39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Maven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Ant is pretty old…</a:t>
            </a:r>
          </a:p>
          <a:p>
            <a:pPr lvl="1"/>
            <a:r>
              <a:rPr lang="en-US" noProof="0" dirty="0"/>
              <a:t>It is a Domain Specific Language and </a:t>
            </a:r>
            <a:r>
              <a:rPr lang="en-US" i="1" noProof="0" dirty="0"/>
              <a:t>procedural</a:t>
            </a:r>
          </a:p>
          <a:p>
            <a:pPr lvl="2"/>
            <a:r>
              <a:rPr lang="en-US" noProof="0" dirty="0"/>
              <a:t>Tasks define ‘what to do’</a:t>
            </a:r>
          </a:p>
          <a:p>
            <a:r>
              <a:rPr lang="en-US" noProof="0" dirty="0"/>
              <a:t>Maven</a:t>
            </a:r>
          </a:p>
          <a:p>
            <a:pPr lvl="1"/>
            <a:r>
              <a:rPr lang="en-US" noProof="0" dirty="0"/>
              <a:t>‘Convention over configuration’</a:t>
            </a:r>
          </a:p>
          <a:p>
            <a:pPr lvl="2"/>
            <a:r>
              <a:rPr lang="en-US" noProof="0" dirty="0"/>
              <a:t>You follow the conventions and then Maven knows all the tasks!</a:t>
            </a:r>
          </a:p>
          <a:p>
            <a:pPr lvl="1"/>
            <a:r>
              <a:rPr lang="en-US" noProof="0" dirty="0"/>
              <a:t>It is a DSL and it is </a:t>
            </a:r>
            <a:r>
              <a:rPr lang="en-US" i="1" noProof="0" dirty="0"/>
              <a:t>declarative</a:t>
            </a:r>
          </a:p>
          <a:p>
            <a:pPr lvl="2"/>
            <a:r>
              <a:rPr lang="en-US" i="1" noProof="0" dirty="0" err="1"/>
              <a:t>mvn</a:t>
            </a:r>
            <a:r>
              <a:rPr lang="en-US" i="1" noProof="0" dirty="0"/>
              <a:t> compile, </a:t>
            </a:r>
            <a:r>
              <a:rPr lang="en-US" i="1" noProof="0" dirty="0" err="1"/>
              <a:t>mvn</a:t>
            </a:r>
            <a:r>
              <a:rPr lang="en-US" i="1" noProof="0" dirty="0"/>
              <a:t> test, </a:t>
            </a:r>
            <a:r>
              <a:rPr lang="en-US" i="1" noProof="0" dirty="0" err="1"/>
              <a:t>mvn</a:t>
            </a:r>
            <a:r>
              <a:rPr lang="en-US" i="1" noProof="0" dirty="0"/>
              <a:t> install</a:t>
            </a:r>
          </a:p>
          <a:p>
            <a:pPr lvl="1"/>
            <a:r>
              <a:rPr lang="en-US" i="1" noProof="0" dirty="0"/>
              <a:t>Very </a:t>
            </a:r>
            <a:r>
              <a:rPr lang="en-US" i="1" noProof="0" dirty="0" err="1"/>
              <a:t>very</a:t>
            </a:r>
            <a:r>
              <a:rPr lang="en-US" i="1" noProof="0" dirty="0"/>
              <a:t> good for publishing libraries on Maven repository</a:t>
            </a:r>
          </a:p>
          <a:p>
            <a:pPr lvl="1"/>
            <a:r>
              <a:rPr lang="en-US" noProof="0" dirty="0"/>
              <a:t>Maven directly supports dependency management (POM)</a:t>
            </a:r>
          </a:p>
          <a:p>
            <a:pPr lvl="2"/>
            <a:r>
              <a:rPr lang="en-US" noProof="0" dirty="0"/>
              <a:t>Ant requires help from Ivy to do that</a:t>
            </a:r>
          </a:p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62600" y="2019300"/>
            <a:ext cx="3200400" cy="609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No support for </a:t>
            </a:r>
            <a:r>
              <a:rPr lang="da-DK" dirty="0" err="1"/>
              <a:t>running</a:t>
            </a:r>
            <a:r>
              <a:rPr lang="da-DK" dirty="0"/>
              <a:t> </a:t>
            </a:r>
            <a:r>
              <a:rPr lang="da-DK" dirty="0" err="1"/>
              <a:t>code</a:t>
            </a:r>
            <a:r>
              <a:rPr lang="da-DK" dirty="0"/>
              <a:t> </a:t>
            </a:r>
            <a:r>
              <a:rPr lang="da-DK" dirty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388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Maven POM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Basic POM just states what the identity of your project is</a:t>
            </a:r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r>
              <a:rPr lang="en-US" noProof="0" dirty="0"/>
              <a:t>Note:</a:t>
            </a:r>
          </a:p>
          <a:p>
            <a:pPr lvl="1"/>
            <a:r>
              <a:rPr lang="en-US" noProof="0" dirty="0"/>
              <a:t>This simple POM can handle </a:t>
            </a:r>
            <a:r>
              <a:rPr lang="en-US" i="1" noProof="0" dirty="0"/>
              <a:t>every</a:t>
            </a:r>
            <a:r>
              <a:rPr lang="en-US" noProof="0" dirty="0"/>
              <a:t> classic aspect (except running a program!)</a:t>
            </a:r>
          </a:p>
          <a:p>
            <a:r>
              <a:rPr lang="en-US" noProof="0" dirty="0"/>
              <a:t>Yeah – we all love XML </a:t>
            </a:r>
            <a:r>
              <a:rPr lang="en-US" noProof="0" dirty="0">
                <a:sym typeface="Wingdings" panose="05000000000000000000" pitchFamily="2" charset="2"/>
              </a:rPr>
              <a:t>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62099"/>
            <a:ext cx="4495800" cy="20054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284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IDEs hide the fact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IntelliJ, Visual Studio, etc. include</a:t>
            </a:r>
            <a:br>
              <a:rPr lang="en-US" dirty="0"/>
            </a:br>
            <a:r>
              <a:rPr lang="en-US" dirty="0"/>
              <a:t>build management tools</a:t>
            </a:r>
          </a:p>
          <a:p>
            <a:pPr lvl="1"/>
            <a:r>
              <a:rPr lang="en-US" dirty="0"/>
              <a:t>Compile all (touched) files, etc.</a:t>
            </a:r>
          </a:p>
          <a:p>
            <a:pPr lvl="1"/>
            <a:endParaRPr lang="en-US" dirty="0"/>
          </a:p>
          <a:p>
            <a:r>
              <a:rPr lang="en-US" dirty="0"/>
              <a:t>But what do you do when your</a:t>
            </a:r>
            <a:br>
              <a:rPr lang="en-US" dirty="0"/>
            </a:br>
            <a:r>
              <a:rPr lang="en-US" dirty="0"/>
              <a:t>code is on a server in Helsinki?</a:t>
            </a:r>
          </a:p>
          <a:p>
            <a:pPr lvl="1"/>
            <a:r>
              <a:rPr lang="en-US" dirty="0"/>
              <a:t>Only the “shell/</a:t>
            </a:r>
            <a:r>
              <a:rPr lang="en-US" dirty="0" err="1"/>
              <a:t>commandline</a:t>
            </a:r>
            <a:r>
              <a:rPr lang="en-US" dirty="0"/>
              <a:t>” available</a:t>
            </a:r>
          </a:p>
          <a:p>
            <a:pPr lvl="1"/>
            <a:endParaRPr lang="en-US" dirty="0"/>
          </a:p>
          <a:p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028700"/>
            <a:ext cx="2748479" cy="296386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248400" y="3162300"/>
            <a:ext cx="914400" cy="2286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831017"/>
            <a:ext cx="2688730" cy="17913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B0A63C-5C35-C91B-9D34-954086443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93" y="3831017"/>
            <a:ext cx="3846038" cy="136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99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43D99-6CB1-40D7-BF2B-BD79276204AC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Build-Management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noProof="0" dirty="0"/>
              <a:t>This problem is denoted:</a:t>
            </a:r>
          </a:p>
          <a:p>
            <a:endParaRPr lang="en-US" altLang="en-US" noProof="0" dirty="0"/>
          </a:p>
          <a:p>
            <a:endParaRPr lang="en-US" altLang="en-US" noProof="0" dirty="0"/>
          </a:p>
          <a:p>
            <a:r>
              <a:rPr lang="en-US" altLang="en-US" noProof="0" dirty="0"/>
              <a:t>Computer Scientists’ standard solution: </a:t>
            </a:r>
            <a:r>
              <a:rPr lang="en-US" altLang="en-US" b="1" noProof="0" dirty="0"/>
              <a:t>a tool...</a:t>
            </a:r>
          </a:p>
          <a:p>
            <a:r>
              <a:rPr lang="en-US" altLang="en-US" noProof="0" dirty="0"/>
              <a:t>The tool read a </a:t>
            </a:r>
            <a:r>
              <a:rPr lang="en-US" altLang="en-US" i="1" noProof="0" dirty="0"/>
              <a:t>build-description</a:t>
            </a:r>
          </a:p>
          <a:p>
            <a:endParaRPr lang="en-US" altLang="en-US" i="1" noProof="0" dirty="0"/>
          </a:p>
          <a:p>
            <a:endParaRPr lang="en-US" altLang="en-US" i="1" noProof="0" dirty="0"/>
          </a:p>
          <a:p>
            <a:endParaRPr lang="en-US" altLang="en-US" i="1" noProof="0" dirty="0"/>
          </a:p>
          <a:p>
            <a:r>
              <a:rPr lang="en-US" altLang="en-US" noProof="0" dirty="0"/>
              <a:t>Example: Make (</a:t>
            </a:r>
            <a:r>
              <a:rPr lang="en-US" altLang="en-US" noProof="0" dirty="0" err="1"/>
              <a:t>Feldmann</a:t>
            </a:r>
            <a:r>
              <a:rPr lang="en-US" altLang="en-US" noProof="0" dirty="0"/>
              <a:t>, 1979)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409700"/>
            <a:ext cx="5511494" cy="8678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469" y="3207325"/>
            <a:ext cx="6215062" cy="120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45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History…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Make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86" b="29475"/>
          <a:stretch/>
        </p:blipFill>
        <p:spPr bwMode="auto">
          <a:xfrm>
            <a:off x="2971800" y="800100"/>
            <a:ext cx="5198364" cy="448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405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The Two 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Programming languages comes in flavors</a:t>
            </a:r>
          </a:p>
          <a:p>
            <a:pPr lvl="1"/>
            <a:r>
              <a:rPr lang="en-US" noProof="0" dirty="0"/>
              <a:t>Procedural languages</a:t>
            </a:r>
          </a:p>
          <a:p>
            <a:pPr lvl="2"/>
            <a:r>
              <a:rPr lang="en-US" noProof="0" dirty="0"/>
              <a:t>‘express </a:t>
            </a:r>
            <a:r>
              <a:rPr lang="en-US" b="1" noProof="0" dirty="0"/>
              <a:t>how</a:t>
            </a:r>
            <a:r>
              <a:rPr lang="en-US" noProof="0" dirty="0"/>
              <a:t> to achieve a goal’</a:t>
            </a:r>
          </a:p>
          <a:p>
            <a:pPr lvl="1"/>
            <a:r>
              <a:rPr lang="en-US" noProof="0" dirty="0"/>
              <a:t>Declarative languages</a:t>
            </a:r>
          </a:p>
          <a:p>
            <a:pPr lvl="2"/>
            <a:r>
              <a:rPr lang="en-US" noProof="0" dirty="0"/>
              <a:t>‘express </a:t>
            </a:r>
            <a:r>
              <a:rPr lang="en-US" b="1" noProof="0" dirty="0"/>
              <a:t>what</a:t>
            </a:r>
            <a:r>
              <a:rPr lang="en-US" noProof="0" dirty="0"/>
              <a:t> goal you want to achieve’</a:t>
            </a:r>
          </a:p>
          <a:p>
            <a:pPr lvl="2"/>
            <a:endParaRPr lang="en-US" noProof="0" dirty="0"/>
          </a:p>
          <a:p>
            <a:r>
              <a:rPr lang="en-US" noProof="0" dirty="0"/>
              <a:t>Old time build languages were </a:t>
            </a:r>
            <a:r>
              <a:rPr lang="en-US" i="1" noProof="0" dirty="0"/>
              <a:t>procedural </a:t>
            </a:r>
            <a:r>
              <a:rPr lang="en-US" noProof="0" dirty="0"/>
              <a:t>(ex: make, Ant)</a:t>
            </a:r>
            <a:endParaRPr lang="en-US" i="1" noProof="0" dirty="0"/>
          </a:p>
          <a:p>
            <a:pPr lvl="1"/>
            <a:r>
              <a:rPr lang="en-US" i="1" noProof="0" dirty="0"/>
              <a:t>Write code to compile all source files</a:t>
            </a:r>
          </a:p>
          <a:p>
            <a:r>
              <a:rPr lang="en-US" noProof="0" dirty="0"/>
              <a:t>Modern build languages are </a:t>
            </a:r>
            <a:r>
              <a:rPr lang="en-US" i="1" noProof="0" dirty="0"/>
              <a:t>declarative (almost)</a:t>
            </a:r>
          </a:p>
          <a:p>
            <a:pPr lvl="1"/>
            <a:r>
              <a:rPr lang="en-US" i="1" noProof="0" dirty="0"/>
              <a:t>‘</a:t>
            </a:r>
            <a:r>
              <a:rPr lang="en-US" i="1" noProof="0" dirty="0" err="1"/>
              <a:t>compileJava</a:t>
            </a:r>
            <a:r>
              <a:rPr lang="en-US" i="1" noProof="0" dirty="0"/>
              <a:t>’ </a:t>
            </a:r>
            <a:r>
              <a:rPr lang="en-US" noProof="0" dirty="0"/>
              <a:t> is built into the system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09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679ED-2126-4417-9628-4AF9DB7348A4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Script Parts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993594"/>
            <a:ext cx="8458200" cy="171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9" y="2674232"/>
            <a:ext cx="8477251" cy="254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555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41656-3288-4B6B-8A3C-A1B968689123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Apache Ant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noProof="0" dirty="0"/>
              <a:t>Ant is a build-management tool geared towards Java</a:t>
            </a:r>
          </a:p>
          <a:p>
            <a:pPr lvl="1"/>
            <a:r>
              <a:rPr lang="en-US" altLang="en-US" noProof="0" dirty="0">
                <a:sym typeface="Wingdings" pitchFamily="2" charset="2"/>
              </a:rPr>
              <a:t> has some strong build-in behavior</a:t>
            </a:r>
          </a:p>
          <a:p>
            <a:pPr lvl="2"/>
            <a:r>
              <a:rPr lang="en-US" altLang="en-US" noProof="0" dirty="0" err="1"/>
              <a:t>javac</a:t>
            </a:r>
            <a:r>
              <a:rPr lang="en-US" altLang="en-US" noProof="0" dirty="0"/>
              <a:t> on source </a:t>
            </a:r>
            <a:r>
              <a:rPr lang="en-US" altLang="en-US" i="1" noProof="0" dirty="0"/>
              <a:t>trees</a:t>
            </a:r>
            <a:r>
              <a:rPr lang="en-US" altLang="en-US" noProof="0" dirty="0"/>
              <a:t> and does smart recompile</a:t>
            </a:r>
          </a:p>
          <a:p>
            <a:pPr lvl="2"/>
            <a:endParaRPr lang="en-US" altLang="en-US" noProof="0" dirty="0"/>
          </a:p>
          <a:p>
            <a:pPr lvl="1"/>
            <a:r>
              <a:rPr lang="en-US" altLang="en-US" noProof="0" dirty="0">
                <a:sym typeface="Wingdings" pitchFamily="2" charset="2"/>
              </a:rPr>
              <a:t> independent of large IDEs</a:t>
            </a:r>
          </a:p>
          <a:p>
            <a:pPr lvl="2"/>
            <a:endParaRPr lang="en-US" altLang="en-US" noProof="0" dirty="0"/>
          </a:p>
          <a:p>
            <a:pPr lvl="1"/>
            <a:r>
              <a:rPr lang="en-US" altLang="en-US" noProof="0" dirty="0">
                <a:sym typeface="Wingdings" pitchFamily="2" charset="2"/>
              </a:rPr>
              <a:t> was created on the XML buzzword wave so it is verbose</a:t>
            </a:r>
          </a:p>
          <a:p>
            <a:pPr lvl="1"/>
            <a:endParaRPr lang="en-US" altLang="en-US" noProof="0" dirty="0">
              <a:sym typeface="Wingdings" pitchFamily="2" charset="2"/>
            </a:endParaRPr>
          </a:p>
          <a:p>
            <a:pPr lvl="1"/>
            <a:r>
              <a:rPr lang="en-US" altLang="en-US" noProof="0" dirty="0">
                <a:sym typeface="Wingdings" pitchFamily="2" charset="2"/>
              </a:rPr>
              <a:t> is very evolutionary in its design</a:t>
            </a:r>
          </a:p>
          <a:p>
            <a:pPr lvl="2"/>
            <a:r>
              <a:rPr lang="en-US" altLang="en-US" i="1" noProof="0" dirty="0">
                <a:sym typeface="Wingdings" panose="05000000000000000000" pitchFamily="2" charset="2"/>
              </a:rPr>
              <a:t>Do the same thing </a:t>
            </a:r>
            <a:r>
              <a:rPr lang="en-US" altLang="en-US" b="1" i="1" noProof="0" dirty="0">
                <a:sym typeface="Wingdings" panose="05000000000000000000" pitchFamily="2" charset="2"/>
              </a:rPr>
              <a:t>in a zillion different ways</a:t>
            </a:r>
          </a:p>
          <a:p>
            <a:pPr lvl="3"/>
            <a:r>
              <a:rPr lang="en-US" altLang="en-US" b="1" i="1" noProof="0" dirty="0">
                <a:sym typeface="Wingdings" panose="05000000000000000000" pitchFamily="2" charset="2"/>
              </a:rPr>
              <a:t>No ‘conceptual integrity’</a:t>
            </a:r>
            <a:endParaRPr lang="en-US" altLang="en-US" i="1" noProof="0" dirty="0"/>
          </a:p>
        </p:txBody>
      </p:sp>
    </p:spTree>
    <p:extLst>
      <p:ext uri="{BB962C8B-B14F-4D97-AF65-F5344CB8AC3E}">
        <p14:creationId xmlns:p14="http://schemas.microsoft.com/office/powerpoint/2010/main" val="3151991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65365"/>
            <a:ext cx="7696200" cy="596635"/>
          </a:xfrm>
        </p:spPr>
        <p:txBody>
          <a:bodyPr/>
          <a:lstStyle/>
          <a:p>
            <a:pPr algn="l"/>
            <a:r>
              <a:rPr lang="en-US" noProof="0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Targets</a:t>
            </a:r>
          </a:p>
          <a:p>
            <a:pPr lvl="1"/>
            <a:r>
              <a:rPr lang="en-US" noProof="0" dirty="0"/>
              <a:t>‘test’ …</a:t>
            </a:r>
          </a:p>
          <a:p>
            <a:r>
              <a:rPr lang="en-US" noProof="0" dirty="0"/>
              <a:t>Dependencies</a:t>
            </a:r>
          </a:p>
          <a:p>
            <a:pPr lvl="1"/>
            <a:r>
              <a:rPr lang="en-US" noProof="0" dirty="0"/>
              <a:t>‘test’ </a:t>
            </a:r>
            <a:r>
              <a:rPr lang="en-US" noProof="0" dirty="0" err="1"/>
              <a:t>d.o</a:t>
            </a:r>
            <a:r>
              <a:rPr lang="en-US" noProof="0" dirty="0"/>
              <a:t>. ‘build-all’ </a:t>
            </a:r>
            <a:r>
              <a:rPr lang="en-US" noProof="0" dirty="0" err="1"/>
              <a:t>d.o</a:t>
            </a:r>
            <a:r>
              <a:rPr lang="en-US" noProof="0" dirty="0"/>
              <a:t>. …</a:t>
            </a:r>
          </a:p>
          <a:p>
            <a:r>
              <a:rPr lang="en-US" noProof="0" dirty="0"/>
              <a:t>Procedures</a:t>
            </a:r>
          </a:p>
          <a:p>
            <a:pPr lvl="1"/>
            <a:r>
              <a:rPr lang="en-US" noProof="0" dirty="0"/>
              <a:t>&lt;</a:t>
            </a:r>
            <a:r>
              <a:rPr lang="en-US" noProof="0" dirty="0" err="1"/>
              <a:t>javac</a:t>
            </a:r>
            <a:r>
              <a:rPr lang="en-US" noProof="0" dirty="0"/>
              <a:t> ….&gt;</a:t>
            </a:r>
          </a:p>
          <a:p>
            <a:r>
              <a:rPr lang="en-US" noProof="0" dirty="0"/>
              <a:t>Properties</a:t>
            </a:r>
          </a:p>
          <a:p>
            <a:pPr lvl="1"/>
            <a:r>
              <a:rPr lang="en-US" noProof="0" dirty="0"/>
              <a:t>{$build-directory}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595" y="-19049"/>
            <a:ext cx="437388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29100"/>
            <a:ext cx="4305300" cy="10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869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C0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1137</Words>
  <Application>Microsoft Office PowerPoint</Application>
  <PresentationFormat>On-screen Show (16:10)</PresentationFormat>
  <Paragraphs>234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Office Theme</vt:lpstr>
      <vt:lpstr>Software Engineering and Architecture</vt:lpstr>
      <vt:lpstr>Motivation</vt:lpstr>
      <vt:lpstr>Modern IDEs hide the fact</vt:lpstr>
      <vt:lpstr>Build-Management</vt:lpstr>
      <vt:lpstr>History…</vt:lpstr>
      <vt:lpstr>The Two Ways</vt:lpstr>
      <vt:lpstr>Script Parts</vt:lpstr>
      <vt:lpstr>Apache Ant</vt:lpstr>
      <vt:lpstr>Example</vt:lpstr>
      <vt:lpstr>As In</vt:lpstr>
      <vt:lpstr>Gradle in SWEA</vt:lpstr>
      <vt:lpstr>Gradle</vt:lpstr>
      <vt:lpstr>And One BIG Nuisance</vt:lpstr>
      <vt:lpstr>Gradle build.gradle</vt:lpstr>
      <vt:lpstr>Gradle</vt:lpstr>
      <vt:lpstr>Gradle</vt:lpstr>
      <vt:lpstr>MavenCentral</vt:lpstr>
      <vt:lpstr>Update from time to time!</vt:lpstr>
      <vt:lpstr>Gradle</vt:lpstr>
      <vt:lpstr>Analysis</vt:lpstr>
      <vt:lpstr>In SWEA…</vt:lpstr>
      <vt:lpstr>IntelliJ</vt:lpstr>
      <vt:lpstr>Other BM tools</vt:lpstr>
      <vt:lpstr>Maven</vt:lpstr>
      <vt:lpstr>Maven POM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hbc</dc:creator>
  <cp:lastModifiedBy>Henrik Bærbak Christensen</cp:lastModifiedBy>
  <cp:revision>109</cp:revision>
  <dcterms:created xsi:type="dcterms:W3CDTF">2006-08-16T00:00:00Z</dcterms:created>
  <dcterms:modified xsi:type="dcterms:W3CDTF">2025-09-02T08:57:56Z</dcterms:modified>
</cp:coreProperties>
</file>